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63" r:id="rId4"/>
    <p:sldId id="268" r:id="rId5"/>
    <p:sldId id="269" r:id="rId6"/>
    <p:sldId id="270" r:id="rId7"/>
    <p:sldId id="271" r:id="rId8"/>
    <p:sldId id="272" r:id="rId9"/>
    <p:sldId id="267" r:id="rId10"/>
    <p:sldId id="266" r:id="rId11"/>
    <p:sldId id="264" r:id="rId12"/>
    <p:sldId id="265" r:id="rId13"/>
    <p:sldId id="257" r:id="rId14"/>
    <p:sldId id="260" r:id="rId15"/>
    <p:sldId id="261" r:id="rId16"/>
    <p:sldId id="259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50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6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33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6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7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2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70A9-21D0-4F9C-8795-837FA4EFBFE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015B17-7BC9-4D04-8F74-B357546C7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9 Literary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904" y="23909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Point of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326" y="1094874"/>
            <a:ext cx="9856286" cy="4816348"/>
          </a:xfrm>
        </p:spPr>
        <p:txBody>
          <a:bodyPr>
            <a:noAutofit/>
          </a:bodyPr>
          <a:lstStyle/>
          <a:p>
            <a:r>
              <a:rPr lang="en-US" sz="2200" u="sng" dirty="0" smtClean="0"/>
              <a:t>The standpoint from which a story is told</a:t>
            </a:r>
          </a:p>
          <a:p>
            <a:pPr lvl="1"/>
            <a:r>
              <a:rPr lang="en-US" sz="2200" i="1" dirty="0" smtClean="0"/>
              <a:t>First Person – </a:t>
            </a:r>
            <a:r>
              <a:rPr lang="en-US" sz="2200" dirty="0" smtClean="0"/>
              <a:t>the narrator is a character in the story and uses “I”, “we”, “me”, etc.</a:t>
            </a:r>
          </a:p>
          <a:p>
            <a:pPr lvl="1"/>
            <a:r>
              <a:rPr lang="en-US" sz="2200" i="1" dirty="0" smtClean="0"/>
              <a:t>Second Person – </a:t>
            </a:r>
            <a:r>
              <a:rPr lang="en-US" sz="2200" dirty="0" smtClean="0"/>
              <a:t>the narrator is someone who stands outside the story and describes the characters and action; uses the pronouns “you” and “your”</a:t>
            </a:r>
          </a:p>
          <a:p>
            <a:pPr lvl="1"/>
            <a:r>
              <a:rPr lang="en-US" sz="2200" i="1" dirty="0" smtClean="0"/>
              <a:t>Third Person Omniscient – </a:t>
            </a:r>
            <a:r>
              <a:rPr lang="en-US" sz="2200" dirty="0" smtClean="0"/>
              <a:t>the narrator is all-knowing; uses the pronouns “he”, “she”, “they”, etc.</a:t>
            </a:r>
          </a:p>
          <a:p>
            <a:pPr lvl="1"/>
            <a:r>
              <a:rPr lang="en-US" sz="2200" i="1" dirty="0" smtClean="0"/>
              <a:t>Third Person Limited – </a:t>
            </a:r>
            <a:r>
              <a:rPr lang="en-US" sz="2200" dirty="0" smtClean="0"/>
              <a:t>the narrator describes events as only one character perceives them; uses the pronouns “he”, “she”, “they”, etc.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8463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094" y="10405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168" y="1299410"/>
            <a:ext cx="9916444" cy="46118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u="sng" dirty="0" smtClean="0"/>
              <a:t>time and place </a:t>
            </a:r>
            <a:r>
              <a:rPr lang="en-US" sz="2400" dirty="0" smtClean="0"/>
              <a:t>in which the events of a literary work occur</a:t>
            </a:r>
          </a:p>
          <a:p>
            <a:pPr lvl="1"/>
            <a:r>
              <a:rPr lang="en-US" sz="2400" dirty="0" smtClean="0"/>
              <a:t>Includes the ideas, customs, and beliefs of a particular time and place</a:t>
            </a:r>
          </a:p>
          <a:p>
            <a:pPr lvl="1"/>
            <a:r>
              <a:rPr lang="en-US" sz="2400" dirty="0" smtClean="0"/>
              <a:t>The setting of </a:t>
            </a:r>
            <a:r>
              <a:rPr lang="en-US" sz="2400" i="1" dirty="0" smtClean="0"/>
              <a:t>The Crucible</a:t>
            </a:r>
            <a:r>
              <a:rPr lang="en-US" sz="2400" dirty="0" smtClean="0"/>
              <a:t> is 1692 in Salem, Massachusetts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The setting of </a:t>
            </a:r>
            <a:r>
              <a:rPr lang="en-US" sz="2400" i="1" dirty="0" err="1" smtClean="0"/>
              <a:t>Spongebob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Squarepants</a:t>
            </a:r>
            <a:r>
              <a:rPr lang="en-US" sz="2400" i="1" dirty="0" smtClean="0"/>
              <a:t> </a:t>
            </a:r>
            <a:r>
              <a:rPr lang="en-US" sz="2400" dirty="0" smtClean="0"/>
              <a:t>is present day Bikini Bottom.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sa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821" y="4093783"/>
            <a:ext cx="3753853" cy="259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/>
          <a:stretch/>
        </p:blipFill>
        <p:spPr>
          <a:xfrm>
            <a:off x="6978316" y="3657600"/>
            <a:ext cx="4526296" cy="30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894" y="8483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5189"/>
            <a:ext cx="9904412" cy="469603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</a:t>
            </a:r>
            <a:r>
              <a:rPr lang="en-US" sz="2200" u="sng" dirty="0" smtClean="0"/>
              <a:t>central message </a:t>
            </a:r>
            <a:r>
              <a:rPr lang="en-US" sz="2200" dirty="0" smtClean="0"/>
              <a:t>of a work of literature, often expressed as a </a:t>
            </a:r>
            <a:r>
              <a:rPr lang="en-US" sz="2200" u="sng" dirty="0" smtClean="0"/>
              <a:t>general statement about life</a:t>
            </a:r>
          </a:p>
          <a:p>
            <a:r>
              <a:rPr lang="en-US" sz="2200" dirty="0" smtClean="0"/>
              <a:t>Themes are topics on steroids</a:t>
            </a:r>
          </a:p>
          <a:p>
            <a:r>
              <a:rPr lang="en-US" sz="2200" dirty="0" smtClean="0"/>
              <a:t>Example:</a:t>
            </a:r>
          </a:p>
          <a:p>
            <a:pPr lvl="1"/>
            <a:r>
              <a:rPr lang="en-US" sz="2200" dirty="0" smtClean="0"/>
              <a:t>Topic: Love</a:t>
            </a:r>
          </a:p>
          <a:p>
            <a:pPr lvl="1"/>
            <a:r>
              <a:rPr lang="en-US" sz="2200" dirty="0" smtClean="0"/>
              <a:t>Theme: Love is painful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-19050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eart.jpg"/>
          <p:cNvPicPr>
            <a:picLocks noChangeAspect="1"/>
          </p:cNvPicPr>
          <p:nvPr/>
        </p:nvPicPr>
        <p:blipFill>
          <a:blip r:embed="rId2" cstate="print"/>
          <a:srcRect l="9159" t="8297" r="6573" b="7974"/>
          <a:stretch>
            <a:fillRect/>
          </a:stretch>
        </p:blipFill>
        <p:spPr>
          <a:xfrm>
            <a:off x="6324601" y="2895600"/>
            <a:ext cx="4143828" cy="37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Foreshadowing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16" y="1528011"/>
            <a:ext cx="9555496" cy="43832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Foreshadowing is the use of clues to hint at what is going to happen later in the plot.</a:t>
            </a:r>
          </a:p>
          <a:p>
            <a:r>
              <a:rPr lang="en-US" sz="2400" dirty="0" smtClean="0"/>
              <a:t>Arouses the reader’s curiosity and builds suspense</a:t>
            </a:r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400" dirty="0" smtClean="0"/>
              <a:t>Montresor drinks to Fortunato’s health in “The Cask of Amontillado”.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6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746" y="25113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179" y="1347537"/>
            <a:ext cx="9531433" cy="45636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figure of speech that is an </a:t>
            </a:r>
            <a:r>
              <a:rPr lang="en-US" sz="2400" u="sng" dirty="0" smtClean="0"/>
              <a:t>implied</a:t>
            </a:r>
            <a:r>
              <a:rPr lang="en-US" sz="2400" dirty="0" smtClean="0"/>
              <a:t> comparison between seemingly unlike things</a:t>
            </a:r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400" dirty="0" smtClean="0"/>
              <a:t>Their love was sickening. She was a colony of </a:t>
            </a:r>
            <a:r>
              <a:rPr lang="en-US" sz="2400" dirty="0" err="1" smtClean="0"/>
              <a:t>E.coli</a:t>
            </a:r>
            <a:r>
              <a:rPr lang="en-US" sz="2400" dirty="0" smtClean="0"/>
              <a:t> growing on him, the room temperature Canadian beef. </a:t>
            </a:r>
            <a:endParaRPr lang="en-US" sz="2400" dirty="0"/>
          </a:p>
        </p:txBody>
      </p:sp>
      <p:pic>
        <p:nvPicPr>
          <p:cNvPr id="5" name="Picture 4" descr="mystery-meat.jpg"/>
          <p:cNvPicPr>
            <a:picLocks noChangeAspect="1"/>
          </p:cNvPicPr>
          <p:nvPr/>
        </p:nvPicPr>
        <p:blipFill>
          <a:blip r:embed="rId2" cstate="print"/>
          <a:srcRect l="5000" t="14444" r="5000" b="12222"/>
          <a:stretch>
            <a:fillRect/>
          </a:stretch>
        </p:blipFill>
        <p:spPr>
          <a:xfrm>
            <a:off x="4419600" y="3733800"/>
            <a:ext cx="4800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56" y="2431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Simile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1" t="7818" r="14950" b="16498"/>
          <a:stretch>
            <a:fillRect/>
          </a:stretch>
        </p:blipFill>
        <p:spPr bwMode="auto">
          <a:xfrm>
            <a:off x="3999140" y="2362200"/>
            <a:ext cx="37732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5947" y="1108502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figure of speech that makes comparisons using the words “like,” “as,” or “than.”</a:t>
            </a:r>
          </a:p>
        </p:txBody>
      </p:sp>
    </p:spTree>
    <p:extLst>
      <p:ext uri="{BB962C8B-B14F-4D97-AF65-F5344CB8AC3E}">
        <p14:creationId xmlns:p14="http://schemas.microsoft.com/office/powerpoint/2010/main" val="21331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431" y="2461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Personification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1442"/>
            <a:ext cx="8915400" cy="459978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figure of speech in which an animal, an object, a force of nature, or an idea is </a:t>
            </a:r>
            <a:r>
              <a:rPr lang="en-US" sz="2200" u="sng" dirty="0" smtClean="0"/>
              <a:t>given human characteristics</a:t>
            </a:r>
          </a:p>
          <a:p>
            <a:r>
              <a:rPr lang="en-US" sz="2200" dirty="0" smtClean="0"/>
              <a:t>Example:</a:t>
            </a:r>
          </a:p>
          <a:p>
            <a:pPr lvl="1"/>
            <a:r>
              <a:rPr lang="en-US" sz="2200" dirty="0" smtClean="0"/>
              <a:t>Computers hate me.</a:t>
            </a:r>
            <a:endParaRPr lang="en-US" sz="2200" dirty="0"/>
          </a:p>
        </p:txBody>
      </p:sp>
      <p:pic>
        <p:nvPicPr>
          <p:cNvPr id="4" name="Picture 3" descr="comput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023586"/>
            <a:ext cx="3124200" cy="36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244" y="21503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Hyperbole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265" y="1495926"/>
            <a:ext cx="8915400" cy="3777622"/>
          </a:xfrm>
        </p:spPr>
        <p:txBody>
          <a:bodyPr/>
          <a:lstStyle/>
          <a:p>
            <a:r>
              <a:rPr lang="en-US" sz="2200" dirty="0" smtClean="0"/>
              <a:t>A figure of speech that uses </a:t>
            </a:r>
            <a:r>
              <a:rPr lang="en-US" sz="2200" u="sng" dirty="0" smtClean="0"/>
              <a:t>exaggeration</a:t>
            </a:r>
            <a:r>
              <a:rPr lang="en-US" sz="2200" dirty="0" smtClean="0"/>
              <a:t> to express strong emotion, to make a point, or to evoke humor</a:t>
            </a:r>
          </a:p>
          <a:p>
            <a:r>
              <a:rPr lang="en-US" sz="2200" dirty="0" smtClean="0"/>
              <a:t>Example:</a:t>
            </a:r>
          </a:p>
          <a:p>
            <a:pPr lvl="1"/>
            <a:r>
              <a:rPr lang="en-US" sz="2200" dirty="0" smtClean="0"/>
              <a:t>My aunt uses so much makeup, Marilyn Manson freaked out when he saw her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sCA5S9F9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962400"/>
            <a:ext cx="386577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957" y="14284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2" y="1171073"/>
            <a:ext cx="8915400" cy="3777622"/>
          </a:xfrm>
        </p:spPr>
        <p:txBody>
          <a:bodyPr>
            <a:noAutofit/>
          </a:bodyPr>
          <a:lstStyle/>
          <a:p>
            <a:r>
              <a:rPr lang="en-US" sz="2200" dirty="0" smtClean="0"/>
              <a:t>A </a:t>
            </a:r>
            <a:r>
              <a:rPr lang="en-US" sz="2200" u="sng" dirty="0" smtClean="0"/>
              <a:t>person portrayed </a:t>
            </a:r>
            <a:r>
              <a:rPr lang="en-US" sz="2200" dirty="0" smtClean="0"/>
              <a:t>in a literary work</a:t>
            </a:r>
          </a:p>
          <a:p>
            <a:pPr lvl="1"/>
            <a:r>
              <a:rPr lang="en-US" sz="2200" dirty="0" smtClean="0"/>
              <a:t>Main Character (Shrek)– central to the story; fully developed</a:t>
            </a:r>
          </a:p>
          <a:p>
            <a:pPr lvl="1"/>
            <a:r>
              <a:rPr lang="en-US" sz="2200" dirty="0" smtClean="0"/>
              <a:t>Minor Character (Donkey) – has few personality traits; helps move the story</a:t>
            </a:r>
          </a:p>
          <a:p>
            <a:pPr lvl="1"/>
            <a:r>
              <a:rPr lang="en-US" sz="2200" dirty="0" smtClean="0"/>
              <a:t>Round Characters (Fiona)– show varied and sometimes contradictory traits</a:t>
            </a:r>
          </a:p>
          <a:p>
            <a:pPr lvl="1"/>
            <a:r>
              <a:rPr lang="en-US" sz="2200" dirty="0" smtClean="0"/>
              <a:t>Flat Characters (Soldiers) – only show one personality trait</a:t>
            </a:r>
          </a:p>
          <a:p>
            <a:pPr lvl="1"/>
            <a:r>
              <a:rPr lang="en-US" sz="2200" dirty="0" smtClean="0"/>
              <a:t>Dynamic Characters (Shrek)– grow and change throughout the story</a:t>
            </a:r>
          </a:p>
          <a:p>
            <a:pPr lvl="1"/>
            <a:r>
              <a:rPr lang="en-US" sz="2200" dirty="0" smtClean="0"/>
              <a:t>Static Characters (Pinocchio)– stay the same</a:t>
            </a:r>
            <a:endParaRPr lang="en-US" sz="2200" dirty="0"/>
          </a:p>
        </p:txBody>
      </p:sp>
      <p:pic>
        <p:nvPicPr>
          <p:cNvPr id="4" name="Picture 3" descr="sh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159" y="3624720"/>
            <a:ext cx="17240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113" y="3193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158" y="1318230"/>
            <a:ext cx="5029200" cy="1981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Protagonist</a:t>
            </a:r>
            <a:r>
              <a:rPr lang="en-US" sz="2400" dirty="0" smtClean="0"/>
              <a:t> - the main character in a story, novel, drama, or other literary work; the character that the reader or audience empathizes with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524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Antagonist </a:t>
            </a:r>
            <a:r>
              <a:rPr lang="en-US" sz="2400" dirty="0"/>
              <a:t>– the character who strives against the main character</a:t>
            </a:r>
          </a:p>
        </p:txBody>
      </p:sp>
      <p:pic>
        <p:nvPicPr>
          <p:cNvPr id="5" name="Picture 4" descr="farquaa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124200"/>
            <a:ext cx="2240279" cy="3733800"/>
          </a:xfrm>
          <a:prstGeom prst="rect">
            <a:avLst/>
          </a:prstGeom>
        </p:spPr>
      </p:pic>
      <p:pic>
        <p:nvPicPr>
          <p:cNvPr id="6" name="Picture 5" descr="shre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3657601"/>
            <a:ext cx="2333381" cy="28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767" y="3193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18278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u="sng" dirty="0" smtClean="0"/>
              <a:t>sequence of events </a:t>
            </a:r>
            <a:r>
              <a:rPr lang="en-US" sz="2400" dirty="0" smtClean="0"/>
              <a:t>in a short story, novel, or drama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57400" y="60198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10400" y="43434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124200" y="3810000"/>
            <a:ext cx="2819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0" y="3200400"/>
            <a:ext cx="1676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5410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4267200"/>
            <a:ext cx="230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Rising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Falling Action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38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9475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89" y="37144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380" y="1463989"/>
            <a:ext cx="8915400" cy="3777622"/>
          </a:xfrm>
        </p:spPr>
        <p:txBody>
          <a:bodyPr/>
          <a:lstStyle/>
          <a:p>
            <a:r>
              <a:rPr lang="en-US" sz="3200" dirty="0"/>
              <a:t>Provides info on plot, background, setting, and characters</a:t>
            </a:r>
          </a:p>
          <a:p>
            <a:pPr lvl="1"/>
            <a:r>
              <a:rPr lang="en-US" dirty="0"/>
              <a:t>Ex. Basil Exposition from </a:t>
            </a:r>
            <a:r>
              <a:rPr lang="en-US" i="1" dirty="0"/>
              <a:t>Austin Powers</a:t>
            </a:r>
            <a:endParaRPr lang="en-US" dirty="0"/>
          </a:p>
        </p:txBody>
      </p:sp>
      <p:pic>
        <p:nvPicPr>
          <p:cNvPr id="4" name="Picture 3" descr="basi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1" y="3352800"/>
            <a:ext cx="333306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304" y="3574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Rising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885" y="1399674"/>
            <a:ext cx="8915400" cy="3777622"/>
          </a:xfrm>
        </p:spPr>
        <p:txBody>
          <a:bodyPr/>
          <a:lstStyle/>
          <a:p>
            <a:r>
              <a:rPr lang="en-US" sz="2200" dirty="0"/>
              <a:t>Introduces related secondary conflicts and various obstacles that keep the protagonist from reaching his/her/its goal</a:t>
            </a:r>
          </a:p>
          <a:p>
            <a:endParaRPr lang="en-US" dirty="0"/>
          </a:p>
        </p:txBody>
      </p:sp>
      <p:pic>
        <p:nvPicPr>
          <p:cNvPr id="4" name="Picture 3" descr="pi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640" y="3124200"/>
            <a:ext cx="37490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0" y="23909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Climax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674" y="1231231"/>
            <a:ext cx="8915400" cy="377762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point of greatest intensity or force</a:t>
            </a:r>
          </a:p>
          <a:p>
            <a:pPr lvl="1"/>
            <a:r>
              <a:rPr lang="en-US" sz="2200" dirty="0" smtClean="0"/>
              <a:t>Dance studio scene in </a:t>
            </a:r>
            <a:r>
              <a:rPr lang="en-US" sz="2200" i="1" dirty="0" smtClean="0"/>
              <a:t>Twilight</a:t>
            </a:r>
            <a:endParaRPr lang="en-US" sz="2200" dirty="0"/>
          </a:p>
        </p:txBody>
      </p:sp>
      <p:pic>
        <p:nvPicPr>
          <p:cNvPr id="4" name="Picture 3" descr="stu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1" y="2743201"/>
            <a:ext cx="5024047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757" y="220867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Falling Action and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328" y="1483895"/>
            <a:ext cx="8915400" cy="377762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part of the story where the conflict unravels,  and you are headed towards the conclusion</a:t>
            </a:r>
            <a:endParaRPr lang="en-US" sz="2200" dirty="0"/>
          </a:p>
        </p:txBody>
      </p:sp>
      <p:pic>
        <p:nvPicPr>
          <p:cNvPr id="4" name="Picture 3" descr="cowbo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667001"/>
            <a:ext cx="5276274" cy="35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122" y="367880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148" y="188658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 types of conflict</a:t>
            </a:r>
          </a:p>
          <a:p>
            <a:pPr lvl="1"/>
            <a:r>
              <a:rPr lang="en-US" sz="2400" dirty="0" smtClean="0"/>
              <a:t>Man vs. Man</a:t>
            </a:r>
          </a:p>
          <a:p>
            <a:pPr lvl="1"/>
            <a:r>
              <a:rPr lang="en-US" sz="2400" dirty="0" smtClean="0"/>
              <a:t>Man vs. Nature</a:t>
            </a:r>
          </a:p>
          <a:p>
            <a:pPr lvl="1"/>
            <a:r>
              <a:rPr lang="en-US" sz="2400" dirty="0" smtClean="0"/>
              <a:t>Man vs. Himself</a:t>
            </a:r>
            <a:endParaRPr lang="en-US" sz="2400" dirty="0"/>
          </a:p>
        </p:txBody>
      </p:sp>
      <p:pic>
        <p:nvPicPr>
          <p:cNvPr id="4" name="Picture 3" descr="mv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362201"/>
            <a:ext cx="4953000" cy="33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596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English 9 Literary Terms</vt:lpstr>
      <vt:lpstr>Character</vt:lpstr>
      <vt:lpstr>Character</vt:lpstr>
      <vt:lpstr>Plot</vt:lpstr>
      <vt:lpstr>Exposition</vt:lpstr>
      <vt:lpstr>Rising Action</vt:lpstr>
      <vt:lpstr>Climax</vt:lpstr>
      <vt:lpstr>Falling Action and Resolution</vt:lpstr>
      <vt:lpstr>Conflict</vt:lpstr>
      <vt:lpstr>Point of View</vt:lpstr>
      <vt:lpstr>Setting</vt:lpstr>
      <vt:lpstr>Theme</vt:lpstr>
      <vt:lpstr>Foreshadowing</vt:lpstr>
      <vt:lpstr>Metaphor</vt:lpstr>
      <vt:lpstr>Simile</vt:lpstr>
      <vt:lpstr>Personification</vt:lpstr>
      <vt:lpstr>Hyperbole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L. Bailey</dc:creator>
  <cp:lastModifiedBy>Jessica L. Bailey</cp:lastModifiedBy>
  <cp:revision>2</cp:revision>
  <dcterms:created xsi:type="dcterms:W3CDTF">2017-01-18T14:14:42Z</dcterms:created>
  <dcterms:modified xsi:type="dcterms:W3CDTF">2017-01-18T14:24:17Z</dcterms:modified>
</cp:coreProperties>
</file>